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75" r:id="rId3"/>
    <p:sldId id="274" r:id="rId4"/>
    <p:sldId id="261" r:id="rId5"/>
    <p:sldId id="263" r:id="rId6"/>
    <p:sldId id="264" r:id="rId7"/>
    <p:sldId id="265" r:id="rId8"/>
    <p:sldId id="270" r:id="rId9"/>
    <p:sldId id="266" r:id="rId10"/>
    <p:sldId id="268" r:id="rId11"/>
    <p:sldId id="267" r:id="rId12"/>
    <p:sldId id="269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AD5FA-D2B1-4737-A55D-AFB2C95FE7E9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A35E6-7B03-44DD-B073-4B2799DEF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8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>
            <a:lvl1pPr>
              <a:defRPr cap="all" baseline="0">
                <a:solidFill>
                  <a:srgbClr val="800000"/>
                </a:solidFill>
              </a:defRPr>
            </a:lvl1pPr>
          </a:lstStyle>
          <a:p>
            <a:fld id="{65B97E55-EE15-4FC6-B3B9-A5BFFED80723}" type="datetime4">
              <a:rPr lang="en-US" smtClean="0"/>
              <a:t>March 22, 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>
            <a:lvl1pPr>
              <a:defRPr cap="all" baseline="0">
                <a:solidFill>
                  <a:srgbClr val="500000"/>
                </a:solidFill>
              </a:defRPr>
            </a:lvl1pPr>
          </a:lstStyle>
          <a:p>
            <a:r>
              <a:rPr lang="en-US" smtClean="0"/>
              <a:t>mcquien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fld id="{C6CC9F88-92FB-495E-8A89-1B4EF0F54B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-2" y="6231566"/>
            <a:ext cx="12192002" cy="0"/>
          </a:xfrm>
          <a:prstGeom prst="line">
            <a:avLst/>
          </a:prstGeom>
          <a:ln w="25400">
            <a:solidFill>
              <a:srgbClr val="5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engineering.tamu.edu/media/95514/aero-logo-maro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7" y="6356350"/>
            <a:ext cx="3144185" cy="4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75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92" y="60326"/>
            <a:ext cx="11677208" cy="977900"/>
          </a:xfrm>
        </p:spPr>
        <p:txBody>
          <a:bodyPr/>
          <a:lstStyle>
            <a:lvl1pPr>
              <a:defRPr b="1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571" y="1266857"/>
            <a:ext cx="10515600" cy="4793296"/>
          </a:xfrm>
        </p:spPr>
        <p:txBody>
          <a:bodyPr/>
          <a:lstStyle>
            <a:lvl1pPr marL="0" indent="0">
              <a:buFontTx/>
              <a:buNone/>
              <a:defRPr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690563" indent="-457200">
              <a:spcBef>
                <a:spcPts val="1200"/>
              </a:spcBef>
              <a:buFont typeface="+mj-lt"/>
              <a:buAutoNum type="romanUcPeriod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2pPr>
            <a:lvl3pPr marL="914400" indent="-223838">
              <a:buFont typeface="Cambria" panose="02040503050406030204" pitchFamily="18" charset="0"/>
              <a:buChar char="‐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3pPr>
            <a:lvl4pPr>
              <a:defRPr>
                <a:solidFill>
                  <a:srgbClr val="500000"/>
                </a:solidFill>
              </a:defRPr>
            </a:lvl4pPr>
            <a:lvl5pPr>
              <a:defRPr>
                <a:solidFill>
                  <a:srgbClr val="5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>
            <a:lvl1pPr>
              <a:defRPr cap="all" baseline="0">
                <a:solidFill>
                  <a:srgbClr val="800000"/>
                </a:solidFill>
              </a:defRPr>
            </a:lvl1pPr>
          </a:lstStyle>
          <a:p>
            <a:fld id="{3665B58B-55FC-4F07-981D-D6CF790EC2CE}" type="datetime4">
              <a:rPr lang="en-US" smtClean="0"/>
              <a:t>March 22,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>
            <a:lvl1pPr>
              <a:defRPr cap="all" baseline="0">
                <a:solidFill>
                  <a:srgbClr val="500000"/>
                </a:solidFill>
              </a:defRPr>
            </a:lvl1pPr>
          </a:lstStyle>
          <a:p>
            <a:r>
              <a:rPr lang="en-US" smtClean="0"/>
              <a:t>mcquien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fld id="{C6CC9F88-92FB-495E-8A89-1B4EF0F54B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-2" y="1120809"/>
            <a:ext cx="12192002" cy="0"/>
          </a:xfrm>
          <a:prstGeom prst="line">
            <a:avLst/>
          </a:prstGeom>
          <a:ln w="31750">
            <a:solidFill>
              <a:srgbClr val="5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-2" y="6231566"/>
            <a:ext cx="12192002" cy="0"/>
          </a:xfrm>
          <a:prstGeom prst="line">
            <a:avLst/>
          </a:prstGeom>
          <a:ln w="25400">
            <a:solidFill>
              <a:srgbClr val="5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engineering.tamu.edu/media/95514/aero-logo-maro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7" y="6356350"/>
            <a:ext cx="3144185" cy="4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0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6783" y="1269528"/>
            <a:ext cx="5181600" cy="4351338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690563" indent="-457200">
              <a:buFont typeface="+mj-lt"/>
              <a:buAutoNum type="romanUcPeriod"/>
              <a:defRPr sz="2200">
                <a:solidFill>
                  <a:srgbClr val="500000"/>
                </a:solidFill>
                <a:latin typeface="Cambria" panose="02040503050406030204" pitchFamily="18" charset="0"/>
              </a:defRPr>
            </a:lvl2pPr>
            <a:lvl3pPr marL="914400" indent="-223838">
              <a:buFont typeface="Calibri" panose="020F0502020204030204" pitchFamily="34" charset="0"/>
              <a:buChar char="‐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3pPr>
            <a:lvl4pPr>
              <a:defRPr>
                <a:solidFill>
                  <a:srgbClr val="500000"/>
                </a:solidFill>
              </a:defRPr>
            </a:lvl4pPr>
            <a:lvl5pPr>
              <a:defRPr>
                <a:solidFill>
                  <a:srgbClr val="5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704" y="1269897"/>
            <a:ext cx="5181600" cy="4351338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  <a:lvl2pPr marL="690563" indent="-457200">
              <a:buFont typeface="+mj-lt"/>
              <a:buAutoNum type="romanUcPeriod"/>
              <a:defRPr sz="2200">
                <a:solidFill>
                  <a:srgbClr val="500000"/>
                </a:solidFill>
                <a:latin typeface="Cambria" panose="02040503050406030204" pitchFamily="18" charset="0"/>
              </a:defRPr>
            </a:lvl2pPr>
            <a:lvl3pPr marL="914400" indent="-228600">
              <a:buFont typeface="Calibri" panose="020F0502020204030204" pitchFamily="34" charset="0"/>
              <a:buChar char="‐"/>
              <a:defRPr>
                <a:solidFill>
                  <a:srgbClr val="500000"/>
                </a:solidFill>
                <a:latin typeface="Cambria" panose="02040503050406030204" pitchFamily="18" charset="0"/>
              </a:defRPr>
            </a:lvl3pPr>
            <a:lvl4pPr>
              <a:defRPr>
                <a:solidFill>
                  <a:srgbClr val="500000"/>
                </a:solidFill>
              </a:defRPr>
            </a:lvl4pPr>
            <a:lvl5pPr>
              <a:defRPr>
                <a:solidFill>
                  <a:srgbClr val="5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>
            <a:lvl1pPr>
              <a:defRPr cap="all" baseline="0">
                <a:solidFill>
                  <a:srgbClr val="800000"/>
                </a:solidFill>
              </a:defRPr>
            </a:lvl1pPr>
          </a:lstStyle>
          <a:p>
            <a:fld id="{5E7D7144-164C-4C0B-B1C7-661AA202CE9C}" type="datetime4">
              <a:rPr lang="en-US" smtClean="0"/>
              <a:t>March 22, 2017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>
            <a:lvl1pPr>
              <a:defRPr cap="all" baseline="0">
                <a:solidFill>
                  <a:srgbClr val="500000"/>
                </a:solidFill>
              </a:defRPr>
            </a:lvl1pPr>
          </a:lstStyle>
          <a:p>
            <a:r>
              <a:rPr lang="en-US" smtClean="0"/>
              <a:t>mcquien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>
            <a:lvl1pPr>
              <a:defRPr>
                <a:solidFill>
                  <a:srgbClr val="800000"/>
                </a:solidFill>
              </a:defRPr>
            </a:lvl1pPr>
          </a:lstStyle>
          <a:p>
            <a:fld id="{C6CC9F88-92FB-495E-8A89-1B4EF0F54B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2" y="6231566"/>
            <a:ext cx="12192002" cy="0"/>
          </a:xfrm>
          <a:prstGeom prst="line">
            <a:avLst/>
          </a:prstGeom>
          <a:ln w="25400">
            <a:solidFill>
              <a:srgbClr val="5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8092" y="60326"/>
            <a:ext cx="11677208" cy="977900"/>
          </a:xfrm>
        </p:spPr>
        <p:txBody>
          <a:bodyPr/>
          <a:lstStyle>
            <a:lvl1pPr>
              <a:defRPr b="1" cap="all" baseline="0">
                <a:solidFill>
                  <a:srgbClr val="500000"/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-2" y="1120809"/>
            <a:ext cx="12192002" cy="0"/>
          </a:xfrm>
          <a:prstGeom prst="line">
            <a:avLst/>
          </a:prstGeom>
          <a:ln w="31750">
            <a:solidFill>
              <a:srgbClr val="5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2" descr="http://engineering.tamu.edu/media/95514/aero-logo-maroon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7" y="6356350"/>
            <a:ext cx="3144185" cy="4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620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455E1-3795-4763-A77D-D140C8AF1809}" type="datetime4">
              <a:rPr lang="en-US" smtClean="0">
                <a:solidFill>
                  <a:prstClr val="black">
                    <a:tint val="75000"/>
                  </a:prstClr>
                </a:solidFill>
              </a:rPr>
              <a:t>March 22, 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mcquien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FD116-8AF6-4A13-B2F3-8A0DA55C9F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3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cap="none" dirty="0" smtClean="0"/>
              <a:t>Modeling CMC Microstructures Using Segmented Fiber Data</a:t>
            </a:r>
            <a:endParaRPr lang="en-US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 smtClean="0"/>
              <a:t>Collin </a:t>
            </a:r>
            <a:r>
              <a:rPr lang="en-US" dirty="0"/>
              <a:t>B</a:t>
            </a:r>
            <a:r>
              <a:rPr lang="en-US" dirty="0" smtClean="0"/>
              <a:t>lake</a:t>
            </a:r>
          </a:p>
          <a:p>
            <a:pPr algn="r"/>
            <a:r>
              <a:rPr lang="en-US" dirty="0" smtClean="0"/>
              <a:t>Contractor</a:t>
            </a:r>
          </a:p>
          <a:p>
            <a:pPr algn="r"/>
            <a:r>
              <a:rPr lang="en-US" dirty="0" smtClean="0"/>
              <a:t>AFRL/RXCC</a:t>
            </a:r>
          </a:p>
          <a:p>
            <a:pPr algn="r"/>
            <a:r>
              <a:rPr lang="en-US" dirty="0" smtClean="0"/>
              <a:t>Air Force Research Laboratory</a:t>
            </a:r>
          </a:p>
          <a:p>
            <a:pPr algn="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7E55-EE15-4FC6-B3B9-A5BFFED80723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1</a:t>
            </a:fld>
            <a:endParaRPr lang="en-US" dirty="0">
              <a:solidFill>
                <a:srgbClr val="5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t="29241" r="72499" b="17242"/>
          <a:stretch/>
        </p:blipFill>
        <p:spPr bwMode="auto">
          <a:xfrm>
            <a:off x="360373" y="2776966"/>
            <a:ext cx="3011477" cy="328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7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899" y="1381128"/>
            <a:ext cx="11211764" cy="678491"/>
          </a:xfrm>
        </p:spPr>
        <p:txBody>
          <a:bodyPr>
            <a:normAutofit lnSpcReduction="10000"/>
          </a:bodyPr>
          <a:lstStyle/>
          <a:p>
            <a:r>
              <a:rPr lang="en-US" sz="1800" b="1" cap="none" dirty="0" smtClean="0">
                <a:latin typeface="+mn-lt"/>
              </a:rPr>
              <a:t>In order to use BSAM connection properties for interfaces, connecting surfaces must be found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Use bounding cylinder around coating node to select nodes in matrix that correlate to nodes on each coating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2" t="49101" r="64093" b="44333"/>
          <a:stretch/>
        </p:blipFill>
        <p:spPr bwMode="auto">
          <a:xfrm>
            <a:off x="1433780" y="3562999"/>
            <a:ext cx="3911893" cy="1883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-1721697" y="370979"/>
            <a:ext cx="8007562" cy="7119544"/>
            <a:chOff x="3229521" y="56425"/>
            <a:chExt cx="6005672" cy="7119544"/>
          </a:xfrm>
        </p:grpSpPr>
        <p:sp>
          <p:nvSpPr>
            <p:cNvPr id="10" name="Arc 9"/>
            <p:cNvSpPr/>
            <p:nvPr/>
          </p:nvSpPr>
          <p:spPr>
            <a:xfrm rot="9344609">
              <a:off x="4625139" y="56425"/>
              <a:ext cx="4610054" cy="3632044"/>
            </a:xfrm>
            <a:prstGeom prst="arc">
              <a:avLst>
                <a:gd name="adj1" fmla="val 15098385"/>
                <a:gd name="adj2" fmla="val 19408440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1457581">
              <a:off x="3229521" y="3887405"/>
              <a:ext cx="4925741" cy="3288564"/>
            </a:xfrm>
            <a:prstGeom prst="arc">
              <a:avLst>
                <a:gd name="adj1" fmla="val 15778544"/>
                <a:gd name="adj2" fmla="val 19590833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Oval 5"/>
          <p:cNvSpPr/>
          <p:nvPr/>
        </p:nvSpPr>
        <p:spPr>
          <a:xfrm>
            <a:off x="3306471" y="4037990"/>
            <a:ext cx="97536" cy="804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0414" y="3920947"/>
            <a:ext cx="419404" cy="321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2" t="49101" r="64093" b="44333"/>
          <a:stretch/>
        </p:blipFill>
        <p:spPr bwMode="auto">
          <a:xfrm>
            <a:off x="6738112" y="3576410"/>
            <a:ext cx="3911893" cy="1883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>
          <a:xfrm>
            <a:off x="8610803" y="4051401"/>
            <a:ext cx="97536" cy="8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031835" y="3884371"/>
            <a:ext cx="868069" cy="2633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8766862" y="4270858"/>
            <a:ext cx="264972" cy="5937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83373" y="3781958"/>
            <a:ext cx="651867" cy="43769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7"/>
            <a:endCxn id="16" idx="4"/>
          </p:cNvCxnSpPr>
          <p:nvPr/>
        </p:nvCxnSpPr>
        <p:spPr>
          <a:xfrm>
            <a:off x="3389723" y="4049775"/>
            <a:ext cx="5269848" cy="8209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10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67559" y="2066189"/>
            <a:ext cx="6370591" cy="357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 cap="all" baseline="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90563" marR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24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914400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‐"/>
              <a:tabLst/>
              <a:defRPr sz="20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0" lvl="1" indent="-400050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  Take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found nodes and determine connecting elements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90982" y="2387265"/>
            <a:ext cx="6111659" cy="357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 cap="all" baseline="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90563" marR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24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914400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‐"/>
              <a:tabLst/>
              <a:defRPr sz="20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 Save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found elements for connection element sets in BSAM</a:t>
            </a:r>
          </a:p>
        </p:txBody>
      </p:sp>
    </p:spTree>
    <p:extLst>
      <p:ext uri="{BB962C8B-B14F-4D97-AF65-F5344CB8AC3E}">
        <p14:creationId xmlns:p14="http://schemas.microsoft.com/office/powerpoint/2010/main" val="251742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6" grpId="0" animBg="1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3860800" cy="305226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cap="none" dirty="0" smtClean="0">
                <a:solidFill>
                  <a:schemeClr val="tx1"/>
                </a:solidFill>
                <a:latin typeface="+mn-lt"/>
              </a:rPr>
              <a:t>Resulting mesh is saved in </a:t>
            </a:r>
            <a:r>
              <a:rPr lang="en-US" sz="1800" cap="none" dirty="0" err="1">
                <a:solidFill>
                  <a:schemeClr val="tx1"/>
                </a:solidFill>
                <a:latin typeface="+mn-lt"/>
              </a:rPr>
              <a:t>A</a:t>
            </a:r>
            <a:r>
              <a:rPr lang="en-US" sz="1800" cap="none" dirty="0" err="1" smtClean="0">
                <a:solidFill>
                  <a:schemeClr val="tx1"/>
                </a:solidFill>
                <a:latin typeface="+mn-lt"/>
              </a:rPr>
              <a:t>baqus</a:t>
            </a:r>
            <a:endParaRPr lang="en-US" sz="1800" cap="none" dirty="0" smtClean="0">
              <a:solidFill>
                <a:schemeClr val="tx1"/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cap="none" dirty="0" smtClean="0">
                <a:solidFill>
                  <a:schemeClr val="tx1"/>
                </a:solidFill>
                <a:latin typeface="+mn-lt"/>
              </a:rPr>
              <a:t>In order to use BSAM connection properties for interfaces, connecting surfaces must be found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cap="none" dirty="0" smtClean="0">
                <a:solidFill>
                  <a:schemeClr val="tx1"/>
                </a:solidFill>
                <a:latin typeface="+mn-lt"/>
              </a:rPr>
              <a:t>Surface selection is much more difficult for individual coatings</a:t>
            </a:r>
            <a:endParaRPr lang="en-US" sz="1800" cap="none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2" t="22217" r="57386" b="35227"/>
          <a:stretch/>
        </p:blipFill>
        <p:spPr bwMode="auto">
          <a:xfrm>
            <a:off x="4844139" y="2438400"/>
            <a:ext cx="6712868" cy="240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2" t="22417" r="57086" b="34420"/>
          <a:stretch/>
        </p:blipFill>
        <p:spPr bwMode="auto">
          <a:xfrm>
            <a:off x="4775200" y="2438400"/>
            <a:ext cx="685074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11</a:t>
            </a:fld>
            <a:endParaRPr lang="en-US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2"/>
            <a:ext cx="5178642" cy="3406804"/>
          </a:xfrm>
        </p:spPr>
        <p:txBody>
          <a:bodyPr>
            <a:normAutofit/>
          </a:bodyPr>
          <a:lstStyle/>
          <a:p>
            <a:r>
              <a:rPr lang="en-US" sz="1800" b="1" cap="none" dirty="0" smtClean="0">
                <a:latin typeface="+mn-lt"/>
              </a:rPr>
              <a:t>Once connections are established, an input file is created and then run using BSAM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File includes output for loading along boundary conditions for load-displacement curves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Allows for Mesh Independent cracking along with separation between interfaces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Looking for modes of damage propagation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12</a:t>
            </a:fld>
            <a:endParaRPr lang="en-US" dirty="0">
              <a:solidFill>
                <a:srgbClr val="500000"/>
              </a:solidFill>
            </a:endParaRPr>
          </a:p>
        </p:txBody>
      </p:sp>
      <p:pic>
        <p:nvPicPr>
          <p:cNvPr id="8" name="Ani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579" t="26149" r="19594" b="26214"/>
          <a:stretch/>
        </p:blipFill>
        <p:spPr>
          <a:xfrm>
            <a:off x="5788241" y="1846556"/>
            <a:ext cx="5868140" cy="32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7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736" y="1428013"/>
            <a:ext cx="10972800" cy="3072966"/>
          </a:xfrm>
        </p:spPr>
        <p:txBody>
          <a:bodyPr>
            <a:normAutofit/>
          </a:bodyPr>
          <a:lstStyle/>
          <a:p>
            <a:r>
              <a:rPr lang="en-US" sz="1800" b="1" cap="none" dirty="0" smtClean="0">
                <a:latin typeface="+mn-lt"/>
              </a:rPr>
              <a:t>Reworking selection algorithms for efficiency and speed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Implementation of advanced searching algorithms and rewrite of output portion of script</a:t>
            </a:r>
          </a:p>
          <a:p>
            <a:pPr marL="233363" lvl="1" indent="0">
              <a:buNone/>
            </a:pPr>
            <a:endParaRPr lang="en-US" sz="1400" b="0" dirty="0" smtClean="0">
              <a:solidFill>
                <a:schemeClr val="tx1"/>
              </a:solidFill>
              <a:latin typeface="+mn-lt"/>
            </a:endParaRPr>
          </a:p>
          <a:p>
            <a:r>
              <a:rPr lang="en-US" sz="1800" b="1" cap="none" dirty="0" smtClean="0">
                <a:latin typeface="+mn-lt"/>
              </a:rPr>
              <a:t>Modifying surface selection for robustness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Additional consideration for fiber connection orientations and patterns</a:t>
            </a:r>
          </a:p>
          <a:p>
            <a:pPr marL="233363" lvl="1" indent="0">
              <a:buNone/>
            </a:pPr>
            <a:endParaRPr lang="en-US" sz="1400" b="0" dirty="0">
              <a:solidFill>
                <a:schemeClr val="tx1"/>
              </a:solidFill>
              <a:latin typeface="+mn-lt"/>
            </a:endParaRPr>
          </a:p>
          <a:p>
            <a:r>
              <a:rPr lang="en-US" sz="1800" b="1" cap="none" dirty="0" smtClean="0">
                <a:latin typeface="+mn-lt"/>
              </a:rPr>
              <a:t>Finalizing modifiable parameters and callable arguments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Includes thickness, separation factor for fibers, and mesh seed value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13</a:t>
            </a:fld>
            <a:endParaRPr lang="en-US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5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4775200" cy="452596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solidFill>
                  <a:schemeClr val="tx1"/>
                </a:solidFill>
                <a:latin typeface="+mn-lt"/>
              </a:rPr>
              <a:t>Further improve fiber identification method and speed of model creation further</a:t>
            </a:r>
          </a:p>
          <a:p>
            <a:endParaRPr lang="en-US" sz="1600" cap="none" dirty="0" smtClean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solidFill>
                  <a:schemeClr val="tx1"/>
                </a:solidFill>
                <a:latin typeface="+mn-lt"/>
              </a:rPr>
              <a:t>Collect numerical data from simulations and being quantitative characterization</a:t>
            </a:r>
          </a:p>
          <a:p>
            <a:endParaRPr lang="en-US" sz="1600" cap="none" dirty="0" smtClean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solidFill>
                  <a:schemeClr val="tx1"/>
                </a:solidFill>
                <a:latin typeface="+mn-lt"/>
              </a:rPr>
              <a:t>Add ability to have eccentricities in coatings, fiber shape, and possible void insertion</a:t>
            </a:r>
          </a:p>
          <a:p>
            <a:endParaRPr lang="en-US" sz="1600" cap="none" dirty="0" smtClean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solidFill>
                  <a:schemeClr val="tx1"/>
                </a:solidFill>
                <a:latin typeface="+mn-lt"/>
              </a:rPr>
              <a:t>Create macro to fully compile models for all sub-sections in a given picture larger than one layer</a:t>
            </a:r>
            <a:endParaRPr lang="en-US" sz="1600" cap="none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1" y="1371600"/>
            <a:ext cx="3433081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561" y="3657600"/>
            <a:ext cx="3402321" cy="243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14</a:t>
            </a:fld>
            <a:endParaRPr lang="en-US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6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8400" y="3200400"/>
            <a:ext cx="2540000" cy="761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cap="none" dirty="0" smtClean="0"/>
              <a:t>Questions?</a:t>
            </a:r>
            <a:endParaRPr lang="en-US" sz="3200" cap="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15</a:t>
            </a:fld>
            <a:endParaRPr lang="en-US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22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387" y="1485687"/>
            <a:ext cx="10515600" cy="157794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cap="none" dirty="0" smtClean="0">
                <a:latin typeface="+mn-lt"/>
              </a:rPr>
              <a:t>Desire to better understand microstructure and its effects on material properties at macro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cap="none" dirty="0" smtClean="0">
                <a:latin typeface="+mn-lt"/>
              </a:rPr>
              <a:t>Quantify structure properties that induce and drive damage within microstructures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cap="none" dirty="0" smtClean="0">
                <a:latin typeface="+mn-lt"/>
              </a:rPr>
              <a:t>Create a database of reoccurring micro structures with high damage probabilities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2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9388" y="3427812"/>
            <a:ext cx="10515600" cy="378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 cap="all" baseline="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90563" marR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24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914400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‐"/>
              <a:tabLst/>
              <a:defRPr sz="20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cap="none" dirty="0" smtClean="0">
                <a:latin typeface="+mn-lt"/>
              </a:rPr>
              <a:t>Difficulties</a:t>
            </a:r>
            <a:endParaRPr lang="en-US" sz="1800" b="1" cap="none" dirty="0">
              <a:latin typeface="+mn-lt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1787" y="3838118"/>
            <a:ext cx="10515600" cy="1280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 cap="all" baseline="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90563" marR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24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914400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‐"/>
              <a:tabLst/>
              <a:defRPr sz="20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solidFill>
                  <a:schemeClr val="tx1"/>
                </a:solidFill>
                <a:latin typeface="+mn-lt"/>
              </a:rPr>
              <a:t>Combining coatings and separation of clusters in BSAM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solidFill>
                  <a:schemeClr val="tx1"/>
                </a:solidFill>
                <a:latin typeface="+mn-lt"/>
              </a:rPr>
              <a:t>Accurate and robust surface selection algorithm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solidFill>
                  <a:schemeClr val="tx1"/>
                </a:solidFill>
                <a:latin typeface="+mn-lt"/>
              </a:rPr>
              <a:t>Proper mesh seeding/size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cap="none" dirty="0" smtClean="0">
                <a:solidFill>
                  <a:schemeClr val="tx1"/>
                </a:solidFill>
                <a:latin typeface="+mn-lt"/>
              </a:rPr>
              <a:t>Optimization with respect to time</a:t>
            </a:r>
            <a:endParaRPr lang="en-US" sz="1600" cap="none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150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10" y="1321564"/>
            <a:ext cx="10515600" cy="479329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cap="none" dirty="0" err="1" smtClean="0">
                <a:solidFill>
                  <a:schemeClr val="tx1"/>
                </a:solidFill>
                <a:latin typeface="+mn-lt"/>
              </a:rPr>
              <a:t>Matlab</a:t>
            </a:r>
            <a:r>
              <a:rPr lang="en-US" sz="1800" cap="none" dirty="0" smtClean="0">
                <a:solidFill>
                  <a:schemeClr val="tx1"/>
                </a:solidFill>
                <a:latin typeface="+mn-lt"/>
              </a:rPr>
              <a:t> script that gives geometric fiber data (</a:t>
            </a:r>
            <a:r>
              <a:rPr lang="en-US" sz="1800" cap="none" dirty="0" err="1" smtClean="0">
                <a:solidFill>
                  <a:schemeClr val="tx1"/>
                </a:solidFill>
                <a:latin typeface="+mn-lt"/>
              </a:rPr>
              <a:t>i.E.</a:t>
            </a:r>
            <a:r>
              <a:rPr lang="en-US" sz="1800" cap="none" dirty="0" smtClean="0">
                <a:solidFill>
                  <a:schemeClr val="tx1"/>
                </a:solidFill>
                <a:latin typeface="+mn-lt"/>
              </a:rPr>
              <a:t> X- and y-coordinates, major and minor axis, angle of rotation, etc.) From fiber-matrix scan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cap="none" dirty="0" smtClean="0">
                <a:solidFill>
                  <a:schemeClr val="tx1"/>
                </a:solidFill>
                <a:latin typeface="+mn-lt"/>
              </a:rPr>
              <a:t>Need to produce a model that can be executed using BSAM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3</a:t>
            </a:fld>
            <a:endParaRPr lang="en-US" dirty="0">
              <a:solidFill>
                <a:srgbClr val="50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90202"/>
            <a:ext cx="10871200" cy="29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07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and Division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99059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cap="none" dirty="0" smtClean="0">
                <a:solidFill>
                  <a:schemeClr val="tx1"/>
                </a:solidFill>
                <a:latin typeface="+mn-lt"/>
              </a:rPr>
              <a:t>Analyze one layer at a time, using </a:t>
            </a:r>
            <a:r>
              <a:rPr lang="en-US" sz="1800" cap="none" dirty="0" err="1">
                <a:solidFill>
                  <a:schemeClr val="tx1"/>
                </a:solidFill>
                <a:latin typeface="+mn-lt"/>
              </a:rPr>
              <a:t>M</a:t>
            </a:r>
            <a:r>
              <a:rPr lang="en-US" sz="1800" cap="none" dirty="0" err="1" smtClean="0">
                <a:solidFill>
                  <a:schemeClr val="tx1"/>
                </a:solidFill>
                <a:latin typeface="+mn-lt"/>
              </a:rPr>
              <a:t>atlab</a:t>
            </a:r>
            <a:r>
              <a:rPr lang="en-US" sz="1800" cap="none" dirty="0" smtClean="0">
                <a:solidFill>
                  <a:schemeClr val="tx1"/>
                </a:solidFill>
                <a:latin typeface="+mn-lt"/>
              </a:rPr>
              <a:t> script to identify and describe fibers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cap="none" dirty="0" smtClean="0">
                <a:solidFill>
                  <a:schemeClr val="tx1"/>
                </a:solidFill>
                <a:latin typeface="+mn-lt"/>
              </a:rPr>
              <a:t>Data is then divided into sub-sections using a separate </a:t>
            </a:r>
            <a:r>
              <a:rPr lang="en-US" sz="1800" cap="none" dirty="0" err="1">
                <a:solidFill>
                  <a:schemeClr val="tx1"/>
                </a:solidFill>
                <a:latin typeface="+mn-lt"/>
              </a:rPr>
              <a:t>M</a:t>
            </a:r>
            <a:r>
              <a:rPr lang="en-US" sz="1800" cap="none" dirty="0" err="1" smtClean="0">
                <a:solidFill>
                  <a:schemeClr val="tx1"/>
                </a:solidFill>
                <a:latin typeface="+mn-lt"/>
              </a:rPr>
              <a:t>atlab</a:t>
            </a:r>
            <a:r>
              <a:rPr lang="en-US" sz="1800" cap="none" dirty="0" smtClean="0">
                <a:solidFill>
                  <a:schemeClr val="tx1"/>
                </a:solidFill>
                <a:latin typeface="+mn-lt"/>
              </a:rPr>
              <a:t> script file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09" y="3100864"/>
            <a:ext cx="6722545" cy="185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70109" y="3662245"/>
            <a:ext cx="672254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384336"/>
            <a:ext cx="11582400" cy="64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H="1" flipV="1">
            <a:off x="406404" y="3024664"/>
            <a:ext cx="4663704" cy="10022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3"/>
          </p:cNvCxnSpPr>
          <p:nvPr/>
        </p:nvCxnSpPr>
        <p:spPr>
          <a:xfrm flipV="1">
            <a:off x="11792653" y="3024664"/>
            <a:ext cx="196147" cy="10022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6" y="3431929"/>
            <a:ext cx="4876797" cy="272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06400" y="2384336"/>
            <a:ext cx="1625603" cy="64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06400" y="3024664"/>
            <a:ext cx="383713" cy="419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32003" y="3024665"/>
            <a:ext cx="3631950" cy="419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4</a:t>
            </a:fld>
            <a:endParaRPr lang="en-US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4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039776" cy="19811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b="1" cap="none" dirty="0" smtClean="0">
                <a:latin typeface="+mn-lt"/>
              </a:rPr>
              <a:t>Start with coordinates and radius of each fiber (idealized model)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Data given in elliptical format, for now we assume idealized circles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Assumption is due to image given has angled fiber orientation, therefore </a:t>
            </a:r>
            <a:r>
              <a:rPr lang="en-US" sz="1600" b="0" dirty="0" smtClean="0">
                <a:solidFill>
                  <a:srgbClr val="FF0000"/>
                </a:solidFill>
                <a:latin typeface="+mn-lt"/>
              </a:rPr>
              <a:t>radius should be minor axis of fibers given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066" y="1447801"/>
            <a:ext cx="2849639" cy="213722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5195" y="4108899"/>
            <a:ext cx="4572000" cy="1981197"/>
          </a:xfrm>
          <a:prstGeom prst="rect">
            <a:avLst/>
          </a:prstGeom>
        </p:spPr>
        <p:txBody>
          <a:bodyPr/>
          <a:lstStyle>
            <a:lvl1pPr marL="230188" indent="-230188" algn="l" defTabSz="893763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tabLst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0" dirty="0" smtClean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4038601"/>
            <a:ext cx="5384800" cy="173082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13507" y="3895383"/>
            <a:ext cx="6950267" cy="1981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 cap="all" baseline="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90563" marR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24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914400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‐"/>
              <a:tabLst/>
              <a:defRPr sz="20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cap="none" dirty="0" smtClean="0">
                <a:latin typeface="+mn-lt"/>
              </a:rPr>
              <a:t>Using </a:t>
            </a:r>
            <a:r>
              <a:rPr lang="en-US" sz="1800" b="1" cap="none" dirty="0" err="1">
                <a:latin typeface="+mn-lt"/>
              </a:rPr>
              <a:t>A</a:t>
            </a:r>
            <a:r>
              <a:rPr lang="en-US" sz="1800" b="1" cap="none" dirty="0" err="1" smtClean="0">
                <a:latin typeface="+mn-lt"/>
              </a:rPr>
              <a:t>baqus</a:t>
            </a:r>
            <a:r>
              <a:rPr lang="en-US" sz="1800" b="1" cap="none" dirty="0" smtClean="0">
                <a:latin typeface="+mn-lt"/>
              </a:rPr>
              <a:t> with a Python script file, coatings are added and combined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Difficulties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arise for combining coatings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Discussion in next slide</a:t>
            </a:r>
          </a:p>
          <a:p>
            <a:endParaRPr lang="en-US" sz="1400" dirty="0" smtClean="0">
              <a:latin typeface="+mn-lt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5</a:t>
            </a:fld>
            <a:endParaRPr lang="en-US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50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Coatings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600200"/>
            <a:ext cx="4512817" cy="20840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cap="none" dirty="0" smtClean="0">
                <a:latin typeface="+mn-lt"/>
              </a:rPr>
              <a:t>Single cluster for all coatings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Combine geometries at sketch level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Using circle intersection formula to find intersection points and create arcs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05599" y="1524001"/>
            <a:ext cx="4889501" cy="1981197"/>
          </a:xfrm>
          <a:prstGeom prst="rect">
            <a:avLst/>
          </a:prstGeom>
        </p:spPr>
        <p:txBody>
          <a:bodyPr/>
          <a:lstStyle>
            <a:lvl1pPr marL="230188" indent="-230188" algn="l" defTabSz="893763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tabLst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b="0" dirty="0" smtClean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46" y="3521667"/>
            <a:ext cx="2742336" cy="245282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22539" r="63334" b="33333"/>
          <a:stretch/>
        </p:blipFill>
        <p:spPr bwMode="auto">
          <a:xfrm>
            <a:off x="6205353" y="3696540"/>
            <a:ext cx="2816288" cy="2127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5" t="23207" r="63289" b="32210"/>
          <a:stretch/>
        </p:blipFill>
        <p:spPr bwMode="auto">
          <a:xfrm>
            <a:off x="9001817" y="3691758"/>
            <a:ext cx="2698730" cy="213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6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896470" y="1575046"/>
            <a:ext cx="4724400" cy="1585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 cap="all" baseline="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90563" marR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24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914400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‐"/>
              <a:tabLst/>
              <a:defRPr sz="20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cap="none" dirty="0" smtClean="0">
                <a:latin typeface="+mn-lt"/>
              </a:rPr>
              <a:t>Single cluster per coating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Combine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geometries at the part level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Simple </a:t>
            </a:r>
            <a:r>
              <a:rPr lang="en-US" sz="1600" dirty="0" smtClean="0">
                <a:solidFill>
                  <a:schemeClr val="tx1"/>
                </a:solidFill>
                <a:latin typeface="+mn-lt"/>
              </a:rPr>
              <a:t>Boolean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command in 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Abaqus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with renaming of part instance</a:t>
            </a:r>
          </a:p>
        </p:txBody>
      </p:sp>
    </p:spTree>
    <p:extLst>
      <p:ext uri="{BB962C8B-B14F-4D97-AF65-F5344CB8AC3E}">
        <p14:creationId xmlns:p14="http://schemas.microsoft.com/office/powerpoint/2010/main" val="259928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4"/>
            <a:ext cx="9956800" cy="1400448"/>
          </a:xfrm>
        </p:spPr>
        <p:txBody>
          <a:bodyPr>
            <a:normAutofit lnSpcReduction="10000"/>
          </a:bodyPr>
          <a:lstStyle/>
          <a:p>
            <a:r>
              <a:rPr lang="en-US" sz="1800" b="1" cap="none" dirty="0" smtClean="0">
                <a:latin typeface="+mn-lt"/>
              </a:rPr>
              <a:t>An assembly is created to mesh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Matrix template is created and is then cut by fiber and coatings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0" dirty="0" smtClean="0">
                <a:solidFill>
                  <a:schemeClr val="tx1"/>
                </a:solidFill>
                <a:latin typeface="+mn-lt"/>
              </a:rPr>
              <a:t>Assembly is then created by inserting part instances into the assembly for meshing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Complex geometries require mesh refinement around intersections</a:t>
            </a:r>
          </a:p>
          <a:p>
            <a:pPr lvl="1"/>
            <a:endParaRPr lang="en-US" sz="1400" b="0" dirty="0" smtClean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433" y="3254182"/>
            <a:ext cx="7753767" cy="262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7" b="22447"/>
          <a:stretch/>
        </p:blipFill>
        <p:spPr bwMode="auto">
          <a:xfrm>
            <a:off x="2133601" y="3200401"/>
            <a:ext cx="7997516" cy="291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6900" y="2575450"/>
            <a:ext cx="9956800" cy="1142997"/>
          </a:xfrm>
          <a:prstGeom prst="rect">
            <a:avLst/>
          </a:prstGeom>
        </p:spPr>
        <p:txBody>
          <a:bodyPr/>
          <a:lstStyle>
            <a:lvl1pPr marL="230188" indent="-230188" algn="l" defTabSz="893763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tabLst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400" b="0" dirty="0">
              <a:latin typeface="+mn-lt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7</a:t>
            </a:fld>
            <a:endParaRPr lang="en-US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11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7453" y="1189609"/>
            <a:ext cx="710970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00000"/>
                </a:solidFill>
              </a:rPr>
              <a:t>Start with coordinates and radius of each fiber (idealized model</a:t>
            </a:r>
            <a:r>
              <a:rPr lang="en-US" b="1" dirty="0" smtClean="0">
                <a:solidFill>
                  <a:srgbClr val="500000"/>
                </a:solidFill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/>
              <a:t>Assume </a:t>
            </a:r>
            <a:r>
              <a:rPr lang="en-US" sz="1600" dirty="0"/>
              <a:t>radius is the minor axis, eccentricity to be added later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Fibers are not allowed to overlap</a:t>
            </a:r>
          </a:p>
          <a:p>
            <a:pPr marL="233363" lvl="1" indent="0">
              <a:buNone/>
            </a:pPr>
            <a:endParaRPr lang="en-US" sz="1400" dirty="0"/>
          </a:p>
          <a:p>
            <a:r>
              <a:rPr lang="en-US" b="1" dirty="0">
                <a:solidFill>
                  <a:srgbClr val="500000"/>
                </a:solidFill>
              </a:rPr>
              <a:t>Using </a:t>
            </a:r>
            <a:r>
              <a:rPr lang="en-US" b="1" dirty="0" err="1" smtClean="0">
                <a:solidFill>
                  <a:srgbClr val="500000"/>
                </a:solidFill>
              </a:rPr>
              <a:t>Abaqus</a:t>
            </a:r>
            <a:r>
              <a:rPr lang="en-US" b="1" dirty="0" smtClean="0">
                <a:solidFill>
                  <a:srgbClr val="500000"/>
                </a:solidFill>
              </a:rPr>
              <a:t> </a:t>
            </a:r>
            <a:r>
              <a:rPr lang="en-US" b="1" dirty="0">
                <a:solidFill>
                  <a:srgbClr val="500000"/>
                </a:solidFill>
              </a:rPr>
              <a:t>with a </a:t>
            </a:r>
            <a:r>
              <a:rPr lang="en-US" b="1" dirty="0" smtClean="0">
                <a:solidFill>
                  <a:srgbClr val="500000"/>
                </a:solidFill>
              </a:rPr>
              <a:t>Python </a:t>
            </a:r>
            <a:r>
              <a:rPr lang="en-US" b="1" dirty="0">
                <a:solidFill>
                  <a:srgbClr val="500000"/>
                </a:solidFill>
              </a:rPr>
              <a:t>script file, coatings are added and combined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Coatings as a single cluster </a:t>
            </a:r>
            <a:r>
              <a:rPr lang="en-US" sz="1600" dirty="0">
                <a:solidFill>
                  <a:srgbClr val="FF0000"/>
                </a:solidFill>
              </a:rPr>
              <a:t>leads to suppression of crack insertion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Later changed to separate clusters for crack initiation</a:t>
            </a:r>
          </a:p>
          <a:p>
            <a:pPr marL="233363" lvl="1" indent="0">
              <a:buNone/>
            </a:pPr>
            <a:endParaRPr lang="en-US" sz="1400" dirty="0"/>
          </a:p>
          <a:p>
            <a:r>
              <a:rPr lang="en-US" b="1" dirty="0">
                <a:solidFill>
                  <a:srgbClr val="500000"/>
                </a:solidFill>
              </a:rPr>
              <a:t>An assembly is created to mesh</a:t>
            </a:r>
          </a:p>
          <a:p>
            <a:pPr marL="519113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Refinement of seed to ensure matrix meshing and mesh compatibility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 t="20966" r="66121" b="7862"/>
          <a:stretch/>
        </p:blipFill>
        <p:spPr bwMode="auto">
          <a:xfrm>
            <a:off x="6675962" y="2820501"/>
            <a:ext cx="2548881" cy="312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4597400" y="2867028"/>
            <a:ext cx="2374901" cy="1952622"/>
          </a:xfrm>
          <a:prstGeom prst="rect">
            <a:avLst/>
          </a:prstGeom>
        </p:spPr>
        <p:txBody>
          <a:bodyPr/>
          <a:lstStyle>
            <a:lvl1pPr marL="230188" indent="-230188" algn="l" defTabSz="893763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tabLst/>
              <a:defRPr sz="24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0" dirty="0" smtClean="0">
              <a:latin typeface="+mn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9" t="12000" r="65753" b="12562"/>
          <a:stretch/>
        </p:blipFill>
        <p:spPr bwMode="auto">
          <a:xfrm>
            <a:off x="9484805" y="2862610"/>
            <a:ext cx="2437959" cy="304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10284903" y="3483375"/>
            <a:ext cx="812800" cy="1990726"/>
            <a:chOff x="10284903" y="3483375"/>
            <a:chExt cx="812800" cy="1990726"/>
          </a:xfrm>
        </p:grpSpPr>
        <p:sp>
          <p:nvSpPr>
            <p:cNvPr id="14" name="Oval 13"/>
            <p:cNvSpPr/>
            <p:nvPr/>
          </p:nvSpPr>
          <p:spPr>
            <a:xfrm>
              <a:off x="10488103" y="3721500"/>
              <a:ext cx="254000" cy="2476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843703" y="3483375"/>
              <a:ext cx="254000" cy="2476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284903" y="5274076"/>
              <a:ext cx="330200" cy="20002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450003" y="4159650"/>
              <a:ext cx="254000" cy="24765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8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772183" y="5907353"/>
            <a:ext cx="3028766" cy="36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 cap="all" baseline="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90563" marR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24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914400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‐"/>
              <a:tabLst/>
              <a:defRPr sz="20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cap="none" dirty="0" smtClean="0">
                <a:latin typeface="+mn-lt"/>
                <a:cs typeface="Arial" pitchFamily="34" charset="0"/>
              </a:rPr>
              <a:t>Single cluster for all coatings</a:t>
            </a:r>
            <a:endParaRPr lang="en-US" sz="1400" b="1" cap="none" dirty="0">
              <a:latin typeface="+mn-lt"/>
              <a:cs typeface="Arial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9519823" y="5926587"/>
            <a:ext cx="3130858" cy="360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 cap="all" baseline="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90563" marR="0" indent="-4572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 sz="24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914400" marR="0" indent="-2238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‐"/>
              <a:tabLst/>
              <a:defRPr sz="2000" kern="1200">
                <a:solidFill>
                  <a:srgbClr val="50000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cap="none" dirty="0" smtClean="0">
                <a:latin typeface="+mn-lt"/>
                <a:cs typeface="Arial" pitchFamily="34" charset="0"/>
              </a:rPr>
              <a:t>Individual cluster for each coating</a:t>
            </a:r>
            <a:endParaRPr lang="en-US" sz="1300" b="1" cap="none" dirty="0">
              <a:latin typeface="+mn-lt"/>
              <a:cs typeface="Arial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39215" y="78081"/>
            <a:ext cx="11677208" cy="977900"/>
          </a:xfrm>
        </p:spPr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0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Meshing Geometries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9956800" cy="1320550"/>
          </a:xfrm>
        </p:spPr>
        <p:txBody>
          <a:bodyPr>
            <a:normAutofit fontScale="92500" lnSpcReduction="20000"/>
          </a:bodyPr>
          <a:lstStyle/>
          <a:p>
            <a:r>
              <a:rPr lang="en-US" sz="1900" b="1" cap="none" dirty="0" smtClean="0">
                <a:latin typeface="+mn-lt"/>
              </a:rPr>
              <a:t>Complex geometries require mesh refinement around intersections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b="0" dirty="0" smtClean="0">
                <a:solidFill>
                  <a:schemeClr val="tx1"/>
                </a:solidFill>
                <a:latin typeface="+mn-lt"/>
              </a:rPr>
              <a:t>Sharp points are created from intersection of coatings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b="0" dirty="0" smtClean="0">
                <a:solidFill>
                  <a:schemeClr val="tx1"/>
                </a:solidFill>
                <a:latin typeface="+mn-lt"/>
              </a:rPr>
              <a:t>High refinement needed in this area to mesh without error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b="0" dirty="0" smtClean="0">
                <a:solidFill>
                  <a:schemeClr val="tx1"/>
                </a:solidFill>
                <a:latin typeface="+mn-lt"/>
              </a:rPr>
              <a:t>Will look for better refinement options in the future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5" t="30364" r="63289" b="26104"/>
          <a:stretch/>
        </p:blipFill>
        <p:spPr bwMode="auto">
          <a:xfrm>
            <a:off x="1271828" y="3211467"/>
            <a:ext cx="2181586" cy="292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216893" y="3175958"/>
            <a:ext cx="2165110" cy="2922271"/>
            <a:chOff x="3072382" y="2856361"/>
            <a:chExt cx="1960476" cy="292227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1" t="30893" r="63224" b="26106"/>
            <a:stretch/>
          </p:blipFill>
          <p:spPr bwMode="auto">
            <a:xfrm>
              <a:off x="3072382" y="2856361"/>
              <a:ext cx="1960476" cy="2922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3613709" y="2955341"/>
              <a:ext cx="1280159" cy="1302105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174797" y="4197705"/>
              <a:ext cx="1528877" cy="152278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2" t="49101" r="64093" b="44333"/>
          <a:stretch/>
        </p:blipFill>
        <p:spPr bwMode="auto">
          <a:xfrm>
            <a:off x="7468631" y="3894953"/>
            <a:ext cx="3911893" cy="1883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421014" y="4457373"/>
            <a:ext cx="672999" cy="416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rot="9390687">
            <a:off x="6184606" y="731126"/>
            <a:ext cx="6146739" cy="3632044"/>
          </a:xfrm>
          <a:prstGeom prst="arc">
            <a:avLst>
              <a:gd name="adj1" fmla="val 15031623"/>
              <a:gd name="adj2" fmla="val 1940844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1473615">
            <a:off x="4309404" y="4513513"/>
            <a:ext cx="6552133" cy="3215318"/>
          </a:xfrm>
          <a:prstGeom prst="arc">
            <a:avLst>
              <a:gd name="adj1" fmla="val 15778544"/>
              <a:gd name="adj2" fmla="val 19593913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598463" y="6360452"/>
            <a:ext cx="1419478" cy="365125"/>
          </a:xfrm>
        </p:spPr>
        <p:txBody>
          <a:bodyPr/>
          <a:lstStyle/>
          <a:p>
            <a:fld id="{3665B58B-55FC-4F07-981D-D6CF790EC2CE}" type="datetime4">
              <a:rPr lang="en-US" smtClean="0">
                <a:solidFill>
                  <a:srgbClr val="500000"/>
                </a:solidFill>
              </a:rPr>
              <a:t>March 22, 2017</a:t>
            </a:fld>
            <a:endParaRPr lang="en-US" dirty="0">
              <a:solidFill>
                <a:srgbClr val="500000"/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308336" cy="365125"/>
          </a:xfrm>
        </p:spPr>
        <p:txBody>
          <a:bodyPr/>
          <a:lstStyle/>
          <a:p>
            <a:r>
              <a:rPr lang="en-US" dirty="0" smtClean="0"/>
              <a:t>Blake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69468" y="6356350"/>
            <a:ext cx="1084332" cy="365125"/>
          </a:xfrm>
        </p:spPr>
        <p:txBody>
          <a:bodyPr/>
          <a:lstStyle/>
          <a:p>
            <a:fld id="{C6CC9F88-92FB-495E-8A89-1B4EF0F54BC8}" type="slidenum">
              <a:rPr lang="en-US" smtClean="0">
                <a:solidFill>
                  <a:srgbClr val="500000"/>
                </a:solidFill>
              </a:rPr>
              <a:pPr/>
              <a:t>9</a:t>
            </a:fld>
            <a:endParaRPr lang="en-US" dirty="0">
              <a:solidFill>
                <a:srgbClr val="5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2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705</Words>
  <Application>Microsoft Office PowerPoint</Application>
  <PresentationFormat>Widescreen</PresentationFormat>
  <Paragraphs>134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Wingdings</vt:lpstr>
      <vt:lpstr>Custom Design</vt:lpstr>
      <vt:lpstr>Modeling CMC Microstructures Using Segmented Fiber Data</vt:lpstr>
      <vt:lpstr>Motivation</vt:lpstr>
      <vt:lpstr>Background</vt:lpstr>
      <vt:lpstr>Segmentation and Division</vt:lpstr>
      <vt:lpstr>Modeling</vt:lpstr>
      <vt:lpstr>Combining Coatings</vt:lpstr>
      <vt:lpstr>Modeling (cont’d)</vt:lpstr>
      <vt:lpstr>Modeling</vt:lpstr>
      <vt:lpstr>Meshing Geometries</vt:lpstr>
      <vt:lpstr>Surface Selection</vt:lpstr>
      <vt:lpstr>Modeling (cont’d)</vt:lpstr>
      <vt:lpstr>Input and Analysis</vt:lpstr>
      <vt:lpstr>Currently</vt:lpstr>
      <vt:lpstr>Future 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</dc:creator>
  <cp:lastModifiedBy>Blake, Collin Wisenbaker</cp:lastModifiedBy>
  <cp:revision>84</cp:revision>
  <dcterms:created xsi:type="dcterms:W3CDTF">2016-03-28T03:08:25Z</dcterms:created>
  <dcterms:modified xsi:type="dcterms:W3CDTF">2017-03-22T19:38:02Z</dcterms:modified>
</cp:coreProperties>
</file>